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4630400" cy="8229600"/>
  <p:notesSz cx="8229600" cy="14630400"/>
  <p:embeddedFontLst>
    <p:embeddedFont>
      <p:font typeface="Inter"/>
      <p:regular r:id="rId27"/>
    </p:embeddedFont>
    <p:embeddedFont>
      <p:font typeface="Inter"/>
      <p:regular r:id="rId28"/>
    </p:embeddedFont>
    <p:embeddedFont>
      <p:font typeface="Inter"/>
      <p:regular r:id="rId29"/>
    </p:embeddedFont>
    <p:embeddedFont>
      <p:font typeface="Inter"/>
      <p:regular r:id="rId30"/>
    </p:embeddedFont>
    <p:embeddedFont>
      <p:font typeface="Inter"/>
      <p:regular r:id="rId31"/>
    </p:embeddedFont>
    <p:embeddedFont>
      <p:font typeface="Inter"/>
      <p:regular r:id="rId32"/>
    </p:embeddedFont>
    <p:embeddedFont>
      <p:font typeface="Inter"/>
      <p:regular r:id="rId33"/>
    </p:embeddedFont>
    <p:embeddedFont>
      <p:font typeface="Inter"/>
      <p:regular r:id="rId3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27" Type="http://schemas.openxmlformats.org/officeDocument/2006/relationships/font" Target="fonts/font1.fntdata"/><Relationship Id="rId28" Type="http://schemas.openxmlformats.org/officeDocument/2006/relationships/font" Target="fonts/font2.fntdata"/><Relationship Id="rId29" Type="http://schemas.openxmlformats.org/officeDocument/2006/relationships/font" Target="fonts/font3.fntdata"/><Relationship Id="rId30" Type="http://schemas.openxmlformats.org/officeDocument/2006/relationships/font" Target="fonts/font4.fntdata"/><Relationship Id="rId31" Type="http://schemas.openxmlformats.org/officeDocument/2006/relationships/font" Target="fonts/font5.fntdata"/><Relationship Id="rId32" Type="http://schemas.openxmlformats.org/officeDocument/2006/relationships/font" Target="fonts/font6.fntdata"/><Relationship Id="rId33" Type="http://schemas.openxmlformats.org/officeDocument/2006/relationships/font" Target="fonts/font7.fntdata"/><Relationship Id="rId3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image" Target="../media/image-12-8.png"/><Relationship Id="rId9" Type="http://schemas.openxmlformats.org/officeDocument/2006/relationships/slideLayout" Target="../slideLayouts/slideLayout13.xml"/><Relationship Id="rId10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png"/><Relationship Id="rId6" Type="http://schemas.openxmlformats.org/officeDocument/2006/relationships/slideLayout" Target="../slideLayouts/slideLayout16.xml"/><Relationship Id="rId7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4.png"/><Relationship Id="rId5" Type="http://schemas.openxmlformats.org/officeDocument/2006/relationships/slideLayout" Target="../slideLayouts/slideLayout18.xml"/><Relationship Id="rId6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image" Target="../media/image-18-4.png"/><Relationship Id="rId5" Type="http://schemas.openxmlformats.org/officeDocument/2006/relationships/image" Target="../media/image-18-5.png"/><Relationship Id="rId6" Type="http://schemas.openxmlformats.org/officeDocument/2006/relationships/slideLayout" Target="../slideLayouts/slideLayout19.xml"/><Relationship Id="rId7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20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image" Target="../media/image-20-3.png"/><Relationship Id="rId4" Type="http://schemas.openxmlformats.org/officeDocument/2006/relationships/image" Target="../media/image-20-4.png"/><Relationship Id="rId5" Type="http://schemas.openxmlformats.org/officeDocument/2006/relationships/slideLayout" Target="../slideLayouts/slideLayout21.xml"/><Relationship Id="rId6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slideLayout" Target="../slideLayouts/slideLayout7.xml"/><Relationship Id="rId11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slideLayout" Target="../slideLayouts/slideLayout9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Embedded databases introduction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Discover how embedded databases power mobile applications, enabling offline functionality and enhancing user experience through local data storage.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74651"/>
            <a:ext cx="109329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eXtremeDB: High-Performance Storage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9235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4966097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5001458"/>
            <a:ext cx="29235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In-Memory Database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5491877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high-performance data storage and retrieval.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35893" y="49235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963" y="4966097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73008" y="5001458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High-Speed Transactions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973008" y="5846207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Optimized for rapid data operations.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9677995" y="49235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3065" y="4966097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415111" y="50014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Flexible Storage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415111" y="5491877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Supports both in-memory and on-disk storage options.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793790" y="68271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eXtremeDB is suitable for gaming or financial applications where speed is critical.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25793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LevelDB: Google's Key-Value Storage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2031921"/>
            <a:ext cx="7556421" cy="1060728"/>
          </a:xfrm>
          <a:prstGeom prst="roundRect">
            <a:avLst>
              <a:gd name="adj" fmla="val 7185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861" y="2220992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Fast Storage Library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82861" y="2613303"/>
            <a:ext cx="717827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Developed by Google for efficient data handling.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793790" y="3274100"/>
            <a:ext cx="7556421" cy="1060728"/>
          </a:xfrm>
          <a:prstGeom prst="roundRect">
            <a:avLst>
              <a:gd name="adj" fmla="val 7185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82861" y="346317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Sorted Order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82861" y="3855482"/>
            <a:ext cx="717827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data in organized, sorted sequence.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793790" y="4516279"/>
            <a:ext cx="7556421" cy="1060728"/>
          </a:xfrm>
          <a:prstGeom prst="roundRect">
            <a:avLst>
              <a:gd name="adj" fmla="val 7185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2861" y="4705350"/>
            <a:ext cx="25780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Lightweight Integration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82861" y="5097661"/>
            <a:ext cx="717827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Easy to incorporate into existing applications.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793790" y="5758458"/>
            <a:ext cx="7556421" cy="1060728"/>
          </a:xfrm>
          <a:prstGeom prst="roundRect">
            <a:avLst>
              <a:gd name="adj" fmla="val 7185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82861" y="5947529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High Performance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82861" y="6339840"/>
            <a:ext cx="717827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Optimized for quick read and write operations.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793790" y="7023259"/>
            <a:ext cx="75564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LevelDB is used where quick lookup and storage of key-value pairs are needed, such as caching or session storage.</a:t>
            </a:r>
            <a:endParaRPr lang="en-US" sz="1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91793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BerkeleyDB: Flexible and Reliable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5524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High Performance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042880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Optimized for speed and reliability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6731" y="268605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371011"/>
            <a:ext cx="29200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Multiple Data Models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2861429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Supports key-value and relational models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604" y="3074551"/>
            <a:ext cx="339328" cy="42422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937790" y="4823579"/>
            <a:ext cx="31382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Multithreaded Support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937790" y="5313998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Handles concurrent operations efficiently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4103" y="5300424"/>
            <a:ext cx="339328" cy="42422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857256" y="50050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ACID Compliance</a:t>
            </a:r>
            <a:endParaRPr lang="en-US" sz="2200" dirty="0"/>
          </a:p>
        </p:txBody>
      </p:sp>
      <p:sp>
        <p:nvSpPr>
          <p:cNvPr id="16" name="Text 9"/>
          <p:cNvSpPr/>
          <p:nvPr/>
        </p:nvSpPr>
        <p:spPr>
          <a:xfrm>
            <a:off x="793790" y="5495449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Ensures data integrity and reliability</a:t>
            </a:r>
            <a:endParaRPr lang="en-US" sz="1750" dirty="0"/>
          </a:p>
        </p:txBody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8230" y="4911923"/>
            <a:ext cx="339328" cy="424220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793790" y="67431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BerkeleyDB is suitable for applications that require complex transactions and large-scale data management, like financial applications.</a:t>
            </a:r>
            <a:endParaRPr lang="en-US" sz="1750" dirty="0"/>
          </a:p>
        </p:txBody>
      </p:sp>
      <p:pic>
        <p:nvPicPr>
          <p:cNvPr id="20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935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9593"/>
            <a:ext cx="5834896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Database Comparison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93790" y="4406146"/>
            <a:ext cx="13042821" cy="3107293"/>
          </a:xfrm>
          <a:prstGeom prst="roundRect">
            <a:avLst>
              <a:gd name="adj" fmla="val 291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4413766"/>
            <a:ext cx="13027581" cy="6184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17032" y="4550569"/>
            <a:ext cx="282225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Database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4277678" y="4550569"/>
            <a:ext cx="281844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Type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534513" y="4550569"/>
            <a:ext cx="281844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Performance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10791349" y="4550569"/>
            <a:ext cx="282225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Best For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801410" y="5032177"/>
            <a:ext cx="13027581" cy="6184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017032" y="5168979"/>
            <a:ext cx="282225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SQLite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4277678" y="5168979"/>
            <a:ext cx="281844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534513" y="5168979"/>
            <a:ext cx="281844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Good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10791349" y="5168979"/>
            <a:ext cx="282225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General purpose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801410" y="5650587"/>
            <a:ext cx="13027581" cy="6184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017032" y="5787390"/>
            <a:ext cx="282225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Realm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4277678" y="5787390"/>
            <a:ext cx="281844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Object</a:t>
            </a:r>
            <a:endParaRPr lang="en-US" sz="1650" dirty="0"/>
          </a:p>
        </p:txBody>
      </p:sp>
      <p:sp>
        <p:nvSpPr>
          <p:cNvPr id="18" name="Text 15"/>
          <p:cNvSpPr/>
          <p:nvPr/>
        </p:nvSpPr>
        <p:spPr>
          <a:xfrm>
            <a:off x="7534513" y="5787390"/>
            <a:ext cx="281844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Very Good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10791349" y="5787390"/>
            <a:ext cx="282225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apps</a:t>
            </a:r>
            <a:endParaRPr lang="en-US" sz="1650" dirty="0"/>
          </a:p>
        </p:txBody>
      </p:sp>
      <p:sp>
        <p:nvSpPr>
          <p:cNvPr id="20" name="Shape 17"/>
          <p:cNvSpPr/>
          <p:nvPr/>
        </p:nvSpPr>
        <p:spPr>
          <a:xfrm>
            <a:off x="801410" y="6268998"/>
            <a:ext cx="13027581" cy="6184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1017032" y="6405801"/>
            <a:ext cx="282225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CouchBase Lite</a:t>
            </a:r>
            <a:endParaRPr lang="en-US" sz="1650" dirty="0"/>
          </a:p>
        </p:txBody>
      </p:sp>
      <p:sp>
        <p:nvSpPr>
          <p:cNvPr id="22" name="Text 19"/>
          <p:cNvSpPr/>
          <p:nvPr/>
        </p:nvSpPr>
        <p:spPr>
          <a:xfrm>
            <a:off x="4277678" y="6405801"/>
            <a:ext cx="281844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NoSQL</a:t>
            </a:r>
            <a:endParaRPr lang="en-US" sz="1650" dirty="0"/>
          </a:p>
        </p:txBody>
      </p:sp>
      <p:sp>
        <p:nvSpPr>
          <p:cNvPr id="23" name="Text 20"/>
          <p:cNvSpPr/>
          <p:nvPr/>
        </p:nvSpPr>
        <p:spPr>
          <a:xfrm>
            <a:off x="7534513" y="6405801"/>
            <a:ext cx="281844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Good</a:t>
            </a:r>
            <a:endParaRPr lang="en-US" sz="1650" dirty="0"/>
          </a:p>
        </p:txBody>
      </p:sp>
      <p:sp>
        <p:nvSpPr>
          <p:cNvPr id="24" name="Text 21"/>
          <p:cNvSpPr/>
          <p:nvPr/>
        </p:nvSpPr>
        <p:spPr>
          <a:xfrm>
            <a:off x="10791349" y="6405801"/>
            <a:ext cx="282225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Sync-heavy apps</a:t>
            </a:r>
            <a:endParaRPr lang="en-US" sz="1650" dirty="0"/>
          </a:p>
        </p:txBody>
      </p:sp>
      <p:sp>
        <p:nvSpPr>
          <p:cNvPr id="25" name="Shape 22"/>
          <p:cNvSpPr/>
          <p:nvPr/>
        </p:nvSpPr>
        <p:spPr>
          <a:xfrm>
            <a:off x="801410" y="6887408"/>
            <a:ext cx="13027581" cy="6184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1017032" y="7024211"/>
            <a:ext cx="282225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eXtremeDB</a:t>
            </a:r>
            <a:endParaRPr lang="en-US" sz="1650" dirty="0"/>
          </a:p>
        </p:txBody>
      </p:sp>
      <p:sp>
        <p:nvSpPr>
          <p:cNvPr id="27" name="Text 24"/>
          <p:cNvSpPr/>
          <p:nvPr/>
        </p:nvSpPr>
        <p:spPr>
          <a:xfrm>
            <a:off x="4277678" y="7024211"/>
            <a:ext cx="281844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In-memory</a:t>
            </a:r>
            <a:endParaRPr lang="en-US" sz="1650" dirty="0"/>
          </a:p>
        </p:txBody>
      </p:sp>
      <p:sp>
        <p:nvSpPr>
          <p:cNvPr id="28" name="Text 25"/>
          <p:cNvSpPr/>
          <p:nvPr/>
        </p:nvSpPr>
        <p:spPr>
          <a:xfrm>
            <a:off x="7534513" y="7024211"/>
            <a:ext cx="281844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Excellent</a:t>
            </a:r>
            <a:endParaRPr lang="en-US" sz="1650" dirty="0"/>
          </a:p>
        </p:txBody>
      </p:sp>
      <p:sp>
        <p:nvSpPr>
          <p:cNvPr id="29" name="Text 26"/>
          <p:cNvSpPr/>
          <p:nvPr/>
        </p:nvSpPr>
        <p:spPr>
          <a:xfrm>
            <a:off x="10791349" y="7024211"/>
            <a:ext cx="282225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Speed-critical apps</a:t>
            </a:r>
            <a:endParaRPr lang="en-US" sz="16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756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Best Practices: Database Selection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3333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3973" y="2833330"/>
            <a:ext cx="36243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Assess Application Needs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32374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Consider data complexity, offline requirements, and sync needs.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91346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44134" y="3913465"/>
            <a:ext cx="50543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Evaluate Performance Requirements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40388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Determine speed needs and expected data volume.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499360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84415" y="4993600"/>
            <a:ext cx="44266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Consider Platform Compatibility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48401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database works with your target platforms.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814513" y="607373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324695" y="6073735"/>
            <a:ext cx="42169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Select Most Suitable Database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324695" y="6564154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Choose based on your specific requirements.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945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Best Practices: Performance Optimization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95227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179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 Indexing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66950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proper indexes for frequently queried fields.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31315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5399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Optimize Queries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503039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Write efficient queries to minimize processing time.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67404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900857"/>
            <a:ext cx="29390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Manage Data Volume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39127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Store only necessary data to reduce memory usage.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107672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Best Practices: Data Security &amp; Testing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Security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encryption for sensitive data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secure access methods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Follow platform security guidelines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Regularly update security measures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Thorough Testing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 in offline environments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Verify data integrity after sync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Stress test with large data volumes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 on actual target devices</a:t>
            </a:r>
            <a:endParaRPr lang="en-US" sz="175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8640"/>
            <a:ext cx="115738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Real-World Example: Dropbox with SQLite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61047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14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File Management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00515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SQLite manages file metadata and sync status efficiently.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661047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514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Offline Access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600515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can access files without internet connection.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661047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514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Database Structure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600515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Optimized for quick file status updates and syncing.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226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Real-World Examples: Healthcare &amp; Productivity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2999423"/>
            <a:ext cx="3120747" cy="3120747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608" y="2999423"/>
            <a:ext cx="3120866" cy="3120866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926" y="2999423"/>
            <a:ext cx="3120747" cy="3120747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8124" y="2999423"/>
            <a:ext cx="3120866" cy="3120866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793790" y="652141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CouchBase Lite enables healthcare apps to access patient records offline. Realm powers Trello to manage task boards and sync user data in real time.</a:t>
            </a:r>
            <a:endParaRPr lang="en-US" sz="1750" dirty="0"/>
          </a:p>
        </p:txBody>
      </p:sp>
      <p:pic>
        <p:nvPicPr>
          <p:cNvPr id="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7264"/>
            <a:ext cx="116280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Real-World Examples: Gaming &amp; Browsing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9552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1000+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102757" y="6021348"/>
            <a:ext cx="35027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Games Using BerkeleyDB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511766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Stores player profiles, game stats, and high scores.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54704" y="4989552"/>
            <a:ext cx="4120872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2B+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Chrome Users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54704" y="6511766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LevelDB powers Chrome's local data storage.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715738" y="4989552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5x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58438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Faster Browsing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5738" y="6511766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 data retrieval improves browser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293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You'll Learn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5782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65260" y="262080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656165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Embedded Database Fundamentals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500914"/>
            <a:ext cx="28994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 what embedded databases are and their benefits for mobile apps.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200203" y="25782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85274" y="262080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37319" y="26561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37319" y="3146584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important capabilities of embedded databases.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40615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65260" y="544865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484019"/>
            <a:ext cx="30696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Database Comparison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974437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Compare various embedded databases and their specific use cases.</a:t>
            </a:r>
            <a:endParaRPr lang="en-US" sz="1750" dirty="0"/>
          </a:p>
        </p:txBody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9846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80109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Takeaways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7303770" y="3514368"/>
            <a:ext cx="22860" cy="3919657"/>
          </a:xfrm>
          <a:prstGeom prst="roundRect">
            <a:avLst>
              <a:gd name="adj" fmla="val 291721"/>
            </a:avLst>
          </a:prstGeom>
          <a:solidFill>
            <a:srgbClr val="E1C7B6"/>
          </a:solidFill>
          <a:ln/>
        </p:spPr>
      </p:sp>
      <p:sp>
        <p:nvSpPr>
          <p:cNvPr id="5" name="Shape 2"/>
          <p:cNvSpPr/>
          <p:nvPr/>
        </p:nvSpPr>
        <p:spPr>
          <a:xfrm>
            <a:off x="6683216" y="3681532"/>
            <a:ext cx="476250" cy="22860"/>
          </a:xfrm>
          <a:prstGeom prst="roundRect">
            <a:avLst>
              <a:gd name="adj" fmla="val 291721"/>
            </a:avLst>
          </a:prstGeom>
          <a:solidFill>
            <a:srgbClr val="E1C7B6"/>
          </a:solidFill>
          <a:ln/>
        </p:spPr>
      </p:sp>
      <p:sp>
        <p:nvSpPr>
          <p:cNvPr id="6" name="Shape 3"/>
          <p:cNvSpPr/>
          <p:nvPr/>
        </p:nvSpPr>
        <p:spPr>
          <a:xfrm>
            <a:off x="7136606" y="3514368"/>
            <a:ext cx="357188" cy="357188"/>
          </a:xfrm>
          <a:prstGeom prst="roundRect">
            <a:avLst>
              <a:gd name="adj" fmla="val 18670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196137" y="3544133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3097649" y="3568898"/>
            <a:ext cx="3423761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Embedded Database Fundamentals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93790" y="3912156"/>
            <a:ext cx="57276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 within applications, offering local storage and offline access.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7470934" y="4634151"/>
            <a:ext cx="476250" cy="22860"/>
          </a:xfrm>
          <a:prstGeom prst="roundRect">
            <a:avLst>
              <a:gd name="adj" fmla="val 291721"/>
            </a:avLst>
          </a:prstGeom>
          <a:solidFill>
            <a:srgbClr val="E1C7B6"/>
          </a:solidFill>
          <a:ln/>
        </p:spPr>
      </p:sp>
      <p:sp>
        <p:nvSpPr>
          <p:cNvPr id="11" name="Shape 8"/>
          <p:cNvSpPr/>
          <p:nvPr/>
        </p:nvSpPr>
        <p:spPr>
          <a:xfrm>
            <a:off x="7136606" y="4466987"/>
            <a:ext cx="357188" cy="357188"/>
          </a:xfrm>
          <a:prstGeom prst="roundRect">
            <a:avLst>
              <a:gd name="adj" fmla="val 18670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137" y="4496753"/>
            <a:ext cx="238125" cy="297656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8108990" y="4521517"/>
            <a:ext cx="3409117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Distinct from Traditional Databases</a:t>
            </a:r>
            <a:endParaRPr lang="en-US" sz="1550" dirty="0"/>
          </a:p>
        </p:txBody>
      </p:sp>
      <p:sp>
        <p:nvSpPr>
          <p:cNvPr id="14" name="Text 10"/>
          <p:cNvSpPr/>
          <p:nvPr/>
        </p:nvSpPr>
        <p:spPr>
          <a:xfrm>
            <a:off x="8108990" y="4864775"/>
            <a:ext cx="57276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Don't rely on server connections, offering offline functionality.</a:t>
            </a:r>
            <a:endParaRPr lang="en-US" sz="1250" dirty="0"/>
          </a:p>
        </p:txBody>
      </p:sp>
      <p:sp>
        <p:nvSpPr>
          <p:cNvPr id="15" name="Shape 11"/>
          <p:cNvSpPr/>
          <p:nvPr/>
        </p:nvSpPr>
        <p:spPr>
          <a:xfrm>
            <a:off x="6683216" y="5455206"/>
            <a:ext cx="476250" cy="22860"/>
          </a:xfrm>
          <a:prstGeom prst="roundRect">
            <a:avLst>
              <a:gd name="adj" fmla="val 291721"/>
            </a:avLst>
          </a:prstGeom>
          <a:solidFill>
            <a:srgbClr val="E1C7B6"/>
          </a:solidFill>
          <a:ln/>
        </p:spPr>
      </p:sp>
      <p:sp>
        <p:nvSpPr>
          <p:cNvPr id="16" name="Shape 12"/>
          <p:cNvSpPr/>
          <p:nvPr/>
        </p:nvSpPr>
        <p:spPr>
          <a:xfrm>
            <a:off x="7136606" y="5288042"/>
            <a:ext cx="357188" cy="357188"/>
          </a:xfrm>
          <a:prstGeom prst="roundRect">
            <a:avLst>
              <a:gd name="adj" fmla="val 18670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137" y="5317808"/>
            <a:ext cx="238125" cy="297656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3992166" y="5342573"/>
            <a:ext cx="2529245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Multiple Options Available</a:t>
            </a:r>
            <a:endParaRPr lang="en-US" sz="1550" dirty="0"/>
          </a:p>
        </p:txBody>
      </p:sp>
      <p:sp>
        <p:nvSpPr>
          <p:cNvPr id="19" name="Text 14"/>
          <p:cNvSpPr/>
          <p:nvPr/>
        </p:nvSpPr>
        <p:spPr>
          <a:xfrm>
            <a:off x="793790" y="5685830"/>
            <a:ext cx="572762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SQLite, Realm, LocalStorage, CouchBase Lite, eXtremeDB, LevelDB, and BerkeleyDB.</a:t>
            </a:r>
            <a:endParaRPr lang="en-US" sz="1250" dirty="0"/>
          </a:p>
        </p:txBody>
      </p:sp>
      <p:sp>
        <p:nvSpPr>
          <p:cNvPr id="20" name="Shape 15"/>
          <p:cNvSpPr/>
          <p:nvPr/>
        </p:nvSpPr>
        <p:spPr>
          <a:xfrm>
            <a:off x="7470934" y="6276380"/>
            <a:ext cx="476250" cy="22860"/>
          </a:xfrm>
          <a:prstGeom prst="roundRect">
            <a:avLst>
              <a:gd name="adj" fmla="val 291721"/>
            </a:avLst>
          </a:prstGeom>
          <a:solidFill>
            <a:srgbClr val="E1C7B6"/>
          </a:solidFill>
          <a:ln/>
        </p:spPr>
      </p:sp>
      <p:sp>
        <p:nvSpPr>
          <p:cNvPr id="21" name="Shape 16"/>
          <p:cNvSpPr/>
          <p:nvPr/>
        </p:nvSpPr>
        <p:spPr>
          <a:xfrm>
            <a:off x="7136606" y="6109216"/>
            <a:ext cx="357188" cy="357188"/>
          </a:xfrm>
          <a:prstGeom prst="roundRect">
            <a:avLst>
              <a:gd name="adj" fmla="val 18670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2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137" y="6138982"/>
            <a:ext cx="238125" cy="297656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8108990" y="6163747"/>
            <a:ext cx="2078117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Best Practices Matter</a:t>
            </a:r>
            <a:endParaRPr lang="en-US" sz="1550" dirty="0"/>
          </a:p>
        </p:txBody>
      </p:sp>
      <p:sp>
        <p:nvSpPr>
          <p:cNvPr id="24" name="Text 18"/>
          <p:cNvSpPr/>
          <p:nvPr/>
        </p:nvSpPr>
        <p:spPr>
          <a:xfrm>
            <a:off x="8108990" y="6507004"/>
            <a:ext cx="572762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Choose wisely, optimize performance, manage sync, secure data, and test thoroughly.</a:t>
            </a:r>
            <a:endParaRPr lang="en-US" sz="12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54436"/>
            <a:ext cx="72841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Mobile App Challenge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301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Problem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1133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When users lose internet connection, apps can become unresponsive.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412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might be lost during connection drops.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5081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creates frustrating user experiences.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4301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Solution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01133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Embedded databases deliver fast, reliable, offline-capable apps.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9412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They provide local storage within the app itself.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5081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enhances both performance and user experience.</a:t>
            </a:r>
            <a:endParaRPr lang="en-US" sz="17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5599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Are Embedded Databases?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13710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248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Local Operation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3856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 directly within your application, storing data locally on your device.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13710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248144"/>
            <a:ext cx="30750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Minimal Configuration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73856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Unlike server-based databases, they require minimal setup.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88518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5229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Offline Capability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013371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Perfect for offline access, quick retrieval, and efficient data management.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92379"/>
            <a:ext cx="104965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Features of Embedded Databases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88096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4975979"/>
            <a:ext cx="22542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Local Storage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5466398"/>
            <a:ext cx="22542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stored directly on device ensures functionality even offline.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278" y="488096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919067" y="4975979"/>
            <a:ext cx="225432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Better Performance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919067" y="5820728"/>
            <a:ext cx="225432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Faster access to data since database is integrated within app.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4880967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250674" y="4975979"/>
            <a:ext cx="225432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Lightweight Design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8250674" y="5820728"/>
            <a:ext cx="225432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Minimal footprint makes them ideal for mobile environments.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8491" y="4880967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582281" y="4975979"/>
            <a:ext cx="22543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Ease of Use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1582281" y="5466398"/>
            <a:ext cx="225432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Straightforward APIs for simple interaction during development.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0081"/>
            <a:ext cx="75667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SQLite: The Popular Choice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2330" y="3666649"/>
            <a:ext cx="7825621" cy="7825621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456" y="6217087"/>
            <a:ext cx="382667" cy="478393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330" y="3666649"/>
            <a:ext cx="7825621" cy="7825621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631" y="4628912"/>
            <a:ext cx="382667" cy="478393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330" y="3666649"/>
            <a:ext cx="7825621" cy="7825621"/>
          </a:xfrm>
          <a:prstGeom prst="rect">
            <a:avLst/>
          </a:prstGeom>
        </p:spPr>
      </p:pic>
      <p:pic>
        <p:nvPicPr>
          <p:cNvPr id="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6745" y="4628912"/>
            <a:ext cx="382667" cy="478393"/>
          </a:xfrm>
          <a:prstGeom prst="rect">
            <a:avLst/>
          </a:prstGeom>
        </p:spPr>
      </p:pic>
      <p:pic>
        <p:nvPicPr>
          <p:cNvPr id="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2330" y="3666649"/>
            <a:ext cx="7825621" cy="7825621"/>
          </a:xfrm>
          <a:prstGeom prst="rect">
            <a:avLst/>
          </a:prstGeom>
        </p:spPr>
      </p:pic>
      <p:pic>
        <p:nvPicPr>
          <p:cNvPr id="10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4920" y="6217087"/>
            <a:ext cx="382667" cy="478393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878919" y="30831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Lightweight</a:t>
            </a:r>
            <a:endParaRPr lang="en-US" sz="2200" dirty="0"/>
          </a:p>
        </p:txBody>
      </p:sp>
      <p:sp>
        <p:nvSpPr>
          <p:cNvPr id="12" name="Text 2"/>
          <p:cNvSpPr/>
          <p:nvPr/>
        </p:nvSpPr>
        <p:spPr>
          <a:xfrm>
            <a:off x="793790" y="3573542"/>
            <a:ext cx="30054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Serverless SQL database engine with minimal footprint.</a:t>
            </a:r>
            <a:endParaRPr lang="en-US" sz="1750" dirty="0"/>
          </a:p>
        </p:txBody>
      </p:sp>
      <p:sp>
        <p:nvSpPr>
          <p:cNvPr id="13" name="Text 3"/>
          <p:cNvSpPr/>
          <p:nvPr/>
        </p:nvSpPr>
        <p:spPr>
          <a:xfrm>
            <a:off x="4224576" y="1812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Cross-Platform</a:t>
            </a:r>
            <a:endParaRPr lang="en-US" sz="2200" dirty="0"/>
          </a:p>
        </p:txBody>
      </p:sp>
      <p:sp>
        <p:nvSpPr>
          <p:cNvPr id="14" name="Text 4"/>
          <p:cNvSpPr/>
          <p:nvPr/>
        </p:nvSpPr>
        <p:spPr>
          <a:xfrm>
            <a:off x="4139446" y="2302907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Works across different operating systems and devices.</a:t>
            </a:r>
            <a:endParaRPr lang="en-US" sz="1750" dirty="0"/>
          </a:p>
        </p:txBody>
      </p:sp>
      <p:sp>
        <p:nvSpPr>
          <p:cNvPr id="15" name="Text 5"/>
          <p:cNvSpPr/>
          <p:nvPr/>
        </p:nvSpPr>
        <p:spPr>
          <a:xfrm>
            <a:off x="7570351" y="1812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ACID Compliant</a:t>
            </a:r>
            <a:endParaRPr lang="en-US" sz="2200" dirty="0"/>
          </a:p>
        </p:txBody>
      </p:sp>
      <p:sp>
        <p:nvSpPr>
          <p:cNvPr id="16" name="Text 6"/>
          <p:cNvSpPr/>
          <p:nvPr/>
        </p:nvSpPr>
        <p:spPr>
          <a:xfrm>
            <a:off x="7485221" y="2302907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Ensures Atomicity, Consistency, Isolation, and Durability.</a:t>
            </a:r>
            <a:endParaRPr lang="en-US" sz="1750" dirty="0"/>
          </a:p>
        </p:txBody>
      </p:sp>
      <p:sp>
        <p:nvSpPr>
          <p:cNvPr id="17" name="Text 7"/>
          <p:cNvSpPr/>
          <p:nvPr/>
        </p:nvSpPr>
        <p:spPr>
          <a:xfrm>
            <a:off x="10916126" y="30831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Android Integration</a:t>
            </a:r>
            <a:endParaRPr lang="en-US" sz="2200" dirty="0"/>
          </a:p>
        </p:txBody>
      </p:sp>
      <p:sp>
        <p:nvSpPr>
          <p:cNvPr id="18" name="Text 8"/>
          <p:cNvSpPr/>
          <p:nvPr/>
        </p:nvSpPr>
        <p:spPr>
          <a:xfrm>
            <a:off x="10830997" y="3573542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Widely used in Android apps due to SDK integration.</a:t>
            </a:r>
            <a:endParaRPr lang="en-US" sz="1750" dirty="0"/>
          </a:p>
        </p:txBody>
      </p:sp>
      <p:pic>
        <p:nvPicPr>
          <p:cNvPr id="19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73969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Realm: Modern Alternative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36749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Object-Oriented Approach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Works directly with objects instead of SQL queries.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Simple Data Model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Uses objects for intuitive data handling.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Fast Performance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Built-in threading support enhances speed.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544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Updates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7544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Ideal for chat apps or collaborative tools.</a:t>
            </a:r>
            <a:endParaRPr lang="en-US" sz="17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5962"/>
            <a:ext cx="99639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LocalStorage: Web Storage Solution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188369"/>
            <a:ext cx="2152055" cy="130694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892" y="2804398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4151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Browser-Based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57217" y="2905601"/>
            <a:ext cx="36767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Available in modern web browsers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87077" y="3508415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E1C7B6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381" y="3551992"/>
            <a:ext cx="4304109" cy="1306949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4006096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37788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Key-Value Storage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33304" y="4269224"/>
            <a:ext cx="35993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Simple pairs for data organization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63164" y="4872038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E1C7B6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4915614"/>
            <a:ext cx="6456164" cy="1306949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773" y="5369719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51424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Persistent Data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09272" y="5632847"/>
            <a:ext cx="4329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remains even when browser closes</a:t>
            </a:r>
            <a:endParaRPr lang="en-US" sz="1750" dirty="0"/>
          </a:p>
        </p:txBody>
      </p:sp>
      <p:sp>
        <p:nvSpPr>
          <p:cNvPr id="17" name="Text 9"/>
          <p:cNvSpPr/>
          <p:nvPr/>
        </p:nvSpPr>
        <p:spPr>
          <a:xfrm>
            <a:off x="793790" y="647771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LocalStorage is ideal for small amounts of data like user preferences in web applications or hybrid mobile apps using frameworks like Cordova or Ionic.</a:t>
            </a:r>
            <a:endParaRPr lang="en-US" sz="1750" dirty="0"/>
          </a:p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9288"/>
            <a:ext cx="94772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Couchbase Lite: NoSQL for Mobile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31695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1167" y="2585799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358509"/>
            <a:ext cx="39729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Synchronization Capabilities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4328" y="2848928"/>
            <a:ext cx="540710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Works with Couchbase Server for distributed apps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423404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E1C7B6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3551992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089" y="4006096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3778806"/>
            <a:ext cx="34331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JSON Document Storage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4269224"/>
            <a:ext cx="47291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Flexible data format for modern applications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4843701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E1C7B6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4972288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11" y="5426393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1991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Full-Text Search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5689521"/>
            <a:ext cx="4577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search within stored documents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53438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Couchbase Lite is used in applications that require syncing data across multiple devices, such as note-taking apps or project management tools.</a:t>
            </a:r>
            <a:endParaRPr lang="en-US" sz="1750" dirty="0"/>
          </a:p>
        </p:txBody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2025-05-10T09:37:37Z</dcterms:created>
  <dcterms:modified xsi:type="dcterms:W3CDTF">2025-05-10T09:37:37Z</dcterms:modified>
</cp:coreProperties>
</file>